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8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023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71B49-72B3-4394-A6AB-0F6EC7E4AC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D34383-6EBC-44CF-9D07-9A56D77663F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28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গোলাপের জাত চিহ্নিত করতে পারবে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28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AAD79202-F8CE-459E-B575-42BA3C6044A4}" type="parTrans" cxnId="{BBBCE0F4-5D09-4607-9A70-2BC55E70FF86}">
      <dgm:prSet/>
      <dgm:spPr/>
      <dgm:t>
        <a:bodyPr/>
        <a:lstStyle/>
        <a:p>
          <a:endParaRPr lang="en-US"/>
        </a:p>
      </dgm:t>
    </dgm:pt>
    <dgm:pt modelId="{E319185C-28DA-4CBF-BCDF-8B3C5595A2A5}" type="sibTrans" cxnId="{BBBCE0F4-5D09-4607-9A70-2BC55E70FF86}">
      <dgm:prSet/>
      <dgm:spPr/>
      <dgm:t>
        <a:bodyPr/>
        <a:lstStyle/>
        <a:p>
          <a:endParaRPr lang="en-US"/>
        </a:p>
      </dgm:t>
    </dgm:pt>
    <dgm:pt modelId="{2C3632F7-6B42-46E8-A8D1-007FE6D1421F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28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পের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চাষ ব্যাখ্যা 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 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28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BF264C06-2C22-4D27-8013-B710876EB9DC}" type="parTrans" cxnId="{59709650-5949-4F61-9A01-316D4914CC89}">
      <dgm:prSet/>
      <dgm:spPr/>
      <dgm:t>
        <a:bodyPr/>
        <a:lstStyle/>
        <a:p>
          <a:endParaRPr lang="en-US"/>
        </a:p>
      </dgm:t>
    </dgm:pt>
    <dgm:pt modelId="{A2E9B2B7-7F88-41AE-930D-B18D1F9CDB14}" type="sibTrans" cxnId="{59709650-5949-4F61-9A01-316D4914CC89}">
      <dgm:prSet/>
      <dgm:spPr/>
      <dgm:t>
        <a:bodyPr/>
        <a:lstStyle/>
        <a:p>
          <a:endParaRPr lang="en-US"/>
        </a:p>
      </dgm:t>
    </dgm:pt>
    <dgm:pt modelId="{79E3128E-CCF4-4466-9FCF-96BFD67BE86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28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গোলাপের পরিচর্যা 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বর্ণনা </a:t>
          </a:r>
          <a:r>
            <a: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 পারবে</a:t>
          </a:r>
          <a:r>
            <a:rPr lang="bn-I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8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64F02A0F-48D5-43D6-AC6A-532B727513F2}" type="parTrans" cxnId="{C96E09DF-4A91-4A3D-8009-5CCC9AF447F9}">
      <dgm:prSet/>
      <dgm:spPr/>
      <dgm:t>
        <a:bodyPr/>
        <a:lstStyle/>
        <a:p>
          <a:endParaRPr lang="en-US"/>
        </a:p>
      </dgm:t>
    </dgm:pt>
    <dgm:pt modelId="{13691610-C19C-4005-8189-9F93B23347F3}" type="sibTrans" cxnId="{C96E09DF-4A91-4A3D-8009-5CCC9AF447F9}">
      <dgm:prSet/>
      <dgm:spPr/>
      <dgm:t>
        <a:bodyPr/>
        <a:lstStyle/>
        <a:p>
          <a:endParaRPr lang="en-US"/>
        </a:p>
      </dgm:t>
    </dgm:pt>
    <dgm:pt modelId="{D4135EAE-9989-4754-9FAE-72A8DE5E694C}" type="pres">
      <dgm:prSet presAssocID="{05971B49-72B3-4394-A6AB-0F6EC7E4AC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7C6F77-90D0-4E4C-BDCF-3B7C66720CA0}" type="pres">
      <dgm:prSet presAssocID="{D4D34383-6EBC-44CF-9D07-9A56D77663F4}" presName="parentLin" presStyleCnt="0"/>
      <dgm:spPr/>
    </dgm:pt>
    <dgm:pt modelId="{02EDDD83-9166-4E29-906D-A57F879B0D65}" type="pres">
      <dgm:prSet presAssocID="{D4D34383-6EBC-44CF-9D07-9A56D77663F4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CC4240C-C16B-4460-833C-8E03A49870B3}" type="pres">
      <dgm:prSet presAssocID="{D4D34383-6EBC-44CF-9D07-9A56D77663F4}" presName="parentText" presStyleLbl="node1" presStyleIdx="0" presStyleCnt="3" custScaleX="1173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0B0D4-2E86-4145-8D15-EA24D7A9BA20}" type="pres">
      <dgm:prSet presAssocID="{D4D34383-6EBC-44CF-9D07-9A56D77663F4}" presName="negativeSpace" presStyleCnt="0"/>
      <dgm:spPr/>
    </dgm:pt>
    <dgm:pt modelId="{8A86B4A9-C9DB-4A50-BF35-7D004B8835DE}" type="pres">
      <dgm:prSet presAssocID="{D4D34383-6EBC-44CF-9D07-9A56D77663F4}" presName="childText" presStyleLbl="conFgAcc1" presStyleIdx="0" presStyleCnt="3">
        <dgm:presLayoutVars>
          <dgm:bulletEnabled val="1"/>
        </dgm:presLayoutVars>
      </dgm:prSet>
      <dgm:spPr/>
    </dgm:pt>
    <dgm:pt modelId="{28AB733E-4AB7-4801-8C01-6FA1810349EF}" type="pres">
      <dgm:prSet presAssocID="{E319185C-28DA-4CBF-BCDF-8B3C5595A2A5}" presName="spaceBetweenRectangles" presStyleCnt="0"/>
      <dgm:spPr/>
    </dgm:pt>
    <dgm:pt modelId="{09F446C0-28D2-4FA5-8A9B-9B16A8217152}" type="pres">
      <dgm:prSet presAssocID="{2C3632F7-6B42-46E8-A8D1-007FE6D1421F}" presName="parentLin" presStyleCnt="0"/>
      <dgm:spPr/>
    </dgm:pt>
    <dgm:pt modelId="{A0B8FD76-EC3C-4FE6-A994-E27E172846DE}" type="pres">
      <dgm:prSet presAssocID="{2C3632F7-6B42-46E8-A8D1-007FE6D142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A03128B-5E16-4B0D-AFC2-6C8F1A09A531}" type="pres">
      <dgm:prSet presAssocID="{2C3632F7-6B42-46E8-A8D1-007FE6D1421F}" presName="parentText" presStyleLbl="node1" presStyleIdx="1" presStyleCnt="3" custScaleX="1267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3597E-50FF-4F5D-B949-28C55BDD1638}" type="pres">
      <dgm:prSet presAssocID="{2C3632F7-6B42-46E8-A8D1-007FE6D1421F}" presName="negativeSpace" presStyleCnt="0"/>
      <dgm:spPr/>
    </dgm:pt>
    <dgm:pt modelId="{29E3A3F6-4E0A-4F36-ADE9-9D831B7C6E10}" type="pres">
      <dgm:prSet presAssocID="{2C3632F7-6B42-46E8-A8D1-007FE6D1421F}" presName="childText" presStyleLbl="conFgAcc1" presStyleIdx="1" presStyleCnt="3">
        <dgm:presLayoutVars>
          <dgm:bulletEnabled val="1"/>
        </dgm:presLayoutVars>
      </dgm:prSet>
      <dgm:spPr/>
    </dgm:pt>
    <dgm:pt modelId="{23332342-76CB-47D3-A06A-3AF1E6EAE85D}" type="pres">
      <dgm:prSet presAssocID="{A2E9B2B7-7F88-41AE-930D-B18D1F9CDB14}" presName="spaceBetweenRectangles" presStyleCnt="0"/>
      <dgm:spPr/>
    </dgm:pt>
    <dgm:pt modelId="{4D836610-B99D-4055-B088-DACA9281C46A}" type="pres">
      <dgm:prSet presAssocID="{79E3128E-CCF4-4466-9FCF-96BFD67BE864}" presName="parentLin" presStyleCnt="0"/>
      <dgm:spPr/>
    </dgm:pt>
    <dgm:pt modelId="{03397762-BD50-4D78-8681-2A2F879AE0A5}" type="pres">
      <dgm:prSet presAssocID="{79E3128E-CCF4-4466-9FCF-96BFD67BE86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5EE6AEFB-E2FE-4E03-BA70-AAB416AD5FCE}" type="pres">
      <dgm:prSet presAssocID="{79E3128E-CCF4-4466-9FCF-96BFD67BE86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D1173-C018-401C-A9FC-763DCA1046C7}" type="pres">
      <dgm:prSet presAssocID="{79E3128E-CCF4-4466-9FCF-96BFD67BE864}" presName="negativeSpace" presStyleCnt="0"/>
      <dgm:spPr/>
    </dgm:pt>
    <dgm:pt modelId="{E5337D72-4594-4450-8084-7BC27DB1BF16}" type="pres">
      <dgm:prSet presAssocID="{79E3128E-CCF4-4466-9FCF-96BFD67BE86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05AA0B4-5025-4FB7-8903-E9350212C43C}" type="presOf" srcId="{79E3128E-CCF4-4466-9FCF-96BFD67BE864}" destId="{5EE6AEFB-E2FE-4E03-BA70-AAB416AD5FCE}" srcOrd="1" destOrd="0" presId="urn:microsoft.com/office/officeart/2005/8/layout/list1"/>
    <dgm:cxn modelId="{C494E342-8F3E-431F-AE7F-31AFC0AB458F}" type="presOf" srcId="{2C3632F7-6B42-46E8-A8D1-007FE6D1421F}" destId="{A0B8FD76-EC3C-4FE6-A994-E27E172846DE}" srcOrd="0" destOrd="0" presId="urn:microsoft.com/office/officeart/2005/8/layout/list1"/>
    <dgm:cxn modelId="{021A8B4C-1D1F-48CC-8810-FE97F151A0E3}" type="presOf" srcId="{D4D34383-6EBC-44CF-9D07-9A56D77663F4}" destId="{02EDDD83-9166-4E29-906D-A57F879B0D65}" srcOrd="0" destOrd="0" presId="urn:microsoft.com/office/officeart/2005/8/layout/list1"/>
    <dgm:cxn modelId="{D3AF115E-EED0-4655-AC91-D007FA873D09}" type="presOf" srcId="{79E3128E-CCF4-4466-9FCF-96BFD67BE864}" destId="{03397762-BD50-4D78-8681-2A2F879AE0A5}" srcOrd="0" destOrd="0" presId="urn:microsoft.com/office/officeart/2005/8/layout/list1"/>
    <dgm:cxn modelId="{588F1D29-78A4-4A83-BB07-DB4BEB96391E}" type="presOf" srcId="{D4D34383-6EBC-44CF-9D07-9A56D77663F4}" destId="{4CC4240C-C16B-4460-833C-8E03A49870B3}" srcOrd="1" destOrd="0" presId="urn:microsoft.com/office/officeart/2005/8/layout/list1"/>
    <dgm:cxn modelId="{C96E09DF-4A91-4A3D-8009-5CCC9AF447F9}" srcId="{05971B49-72B3-4394-A6AB-0F6EC7E4AC7A}" destId="{79E3128E-CCF4-4466-9FCF-96BFD67BE864}" srcOrd="2" destOrd="0" parTransId="{64F02A0F-48D5-43D6-AC6A-532B727513F2}" sibTransId="{13691610-C19C-4005-8189-9F93B23347F3}"/>
    <dgm:cxn modelId="{59709650-5949-4F61-9A01-316D4914CC89}" srcId="{05971B49-72B3-4394-A6AB-0F6EC7E4AC7A}" destId="{2C3632F7-6B42-46E8-A8D1-007FE6D1421F}" srcOrd="1" destOrd="0" parTransId="{BF264C06-2C22-4D27-8013-B710876EB9DC}" sibTransId="{A2E9B2B7-7F88-41AE-930D-B18D1F9CDB14}"/>
    <dgm:cxn modelId="{EC42B4D2-7932-4BBE-AE7F-3DAF4CB569D5}" type="presOf" srcId="{05971B49-72B3-4394-A6AB-0F6EC7E4AC7A}" destId="{D4135EAE-9989-4754-9FAE-72A8DE5E694C}" srcOrd="0" destOrd="0" presId="urn:microsoft.com/office/officeart/2005/8/layout/list1"/>
    <dgm:cxn modelId="{3C682731-7B38-4BA6-952E-15307F56AA62}" type="presOf" srcId="{2C3632F7-6B42-46E8-A8D1-007FE6D1421F}" destId="{0A03128B-5E16-4B0D-AFC2-6C8F1A09A531}" srcOrd="1" destOrd="0" presId="urn:microsoft.com/office/officeart/2005/8/layout/list1"/>
    <dgm:cxn modelId="{BBBCE0F4-5D09-4607-9A70-2BC55E70FF86}" srcId="{05971B49-72B3-4394-A6AB-0F6EC7E4AC7A}" destId="{D4D34383-6EBC-44CF-9D07-9A56D77663F4}" srcOrd="0" destOrd="0" parTransId="{AAD79202-F8CE-459E-B575-42BA3C6044A4}" sibTransId="{E319185C-28DA-4CBF-BCDF-8B3C5595A2A5}"/>
    <dgm:cxn modelId="{308B62B3-A0D0-474B-8467-C477EC1DEA78}" type="presParOf" srcId="{D4135EAE-9989-4754-9FAE-72A8DE5E694C}" destId="{C17C6F77-90D0-4E4C-BDCF-3B7C66720CA0}" srcOrd="0" destOrd="0" presId="urn:microsoft.com/office/officeart/2005/8/layout/list1"/>
    <dgm:cxn modelId="{65EB0496-EDF6-4CF0-AE76-AE6125A11EC5}" type="presParOf" srcId="{C17C6F77-90D0-4E4C-BDCF-3B7C66720CA0}" destId="{02EDDD83-9166-4E29-906D-A57F879B0D65}" srcOrd="0" destOrd="0" presId="urn:microsoft.com/office/officeart/2005/8/layout/list1"/>
    <dgm:cxn modelId="{F4BA0218-1D32-45F7-A0C9-AAE7E82F212E}" type="presParOf" srcId="{C17C6F77-90D0-4E4C-BDCF-3B7C66720CA0}" destId="{4CC4240C-C16B-4460-833C-8E03A49870B3}" srcOrd="1" destOrd="0" presId="urn:microsoft.com/office/officeart/2005/8/layout/list1"/>
    <dgm:cxn modelId="{301C9235-114F-418D-9708-07628A5EFA5E}" type="presParOf" srcId="{D4135EAE-9989-4754-9FAE-72A8DE5E694C}" destId="{C460B0D4-2E86-4145-8D15-EA24D7A9BA20}" srcOrd="1" destOrd="0" presId="urn:microsoft.com/office/officeart/2005/8/layout/list1"/>
    <dgm:cxn modelId="{A5E73104-F1F2-4AA1-98B2-FFE5527FF0CB}" type="presParOf" srcId="{D4135EAE-9989-4754-9FAE-72A8DE5E694C}" destId="{8A86B4A9-C9DB-4A50-BF35-7D004B8835DE}" srcOrd="2" destOrd="0" presId="urn:microsoft.com/office/officeart/2005/8/layout/list1"/>
    <dgm:cxn modelId="{DD0135ED-6EB9-4BD7-ACF1-1A64CCE89394}" type="presParOf" srcId="{D4135EAE-9989-4754-9FAE-72A8DE5E694C}" destId="{28AB733E-4AB7-4801-8C01-6FA1810349EF}" srcOrd="3" destOrd="0" presId="urn:microsoft.com/office/officeart/2005/8/layout/list1"/>
    <dgm:cxn modelId="{21C973A2-8CEE-45B8-9CAB-55597FBF8EF9}" type="presParOf" srcId="{D4135EAE-9989-4754-9FAE-72A8DE5E694C}" destId="{09F446C0-28D2-4FA5-8A9B-9B16A8217152}" srcOrd="4" destOrd="0" presId="urn:microsoft.com/office/officeart/2005/8/layout/list1"/>
    <dgm:cxn modelId="{1C022221-22B2-4D20-986A-09DF4206F63F}" type="presParOf" srcId="{09F446C0-28D2-4FA5-8A9B-9B16A8217152}" destId="{A0B8FD76-EC3C-4FE6-A994-E27E172846DE}" srcOrd="0" destOrd="0" presId="urn:microsoft.com/office/officeart/2005/8/layout/list1"/>
    <dgm:cxn modelId="{D956DE85-BFB0-431F-B2F5-C51C3B1AF9AD}" type="presParOf" srcId="{09F446C0-28D2-4FA5-8A9B-9B16A8217152}" destId="{0A03128B-5E16-4B0D-AFC2-6C8F1A09A531}" srcOrd="1" destOrd="0" presId="urn:microsoft.com/office/officeart/2005/8/layout/list1"/>
    <dgm:cxn modelId="{35ADBAA7-F237-419C-812D-F5E6B6211A1C}" type="presParOf" srcId="{D4135EAE-9989-4754-9FAE-72A8DE5E694C}" destId="{C2B3597E-50FF-4F5D-B949-28C55BDD1638}" srcOrd="5" destOrd="0" presId="urn:microsoft.com/office/officeart/2005/8/layout/list1"/>
    <dgm:cxn modelId="{DC27500F-9157-443B-B4E0-100EABB49822}" type="presParOf" srcId="{D4135EAE-9989-4754-9FAE-72A8DE5E694C}" destId="{29E3A3F6-4E0A-4F36-ADE9-9D831B7C6E10}" srcOrd="6" destOrd="0" presId="urn:microsoft.com/office/officeart/2005/8/layout/list1"/>
    <dgm:cxn modelId="{8ED12AFD-795F-4DD5-A40A-4D4493511572}" type="presParOf" srcId="{D4135EAE-9989-4754-9FAE-72A8DE5E694C}" destId="{23332342-76CB-47D3-A06A-3AF1E6EAE85D}" srcOrd="7" destOrd="0" presId="urn:microsoft.com/office/officeart/2005/8/layout/list1"/>
    <dgm:cxn modelId="{B9A06E3C-988E-45DE-B050-50742E31C31E}" type="presParOf" srcId="{D4135EAE-9989-4754-9FAE-72A8DE5E694C}" destId="{4D836610-B99D-4055-B088-DACA9281C46A}" srcOrd="8" destOrd="0" presId="urn:microsoft.com/office/officeart/2005/8/layout/list1"/>
    <dgm:cxn modelId="{FD60AC2D-884C-441A-A4B6-07AECC4C3F33}" type="presParOf" srcId="{4D836610-B99D-4055-B088-DACA9281C46A}" destId="{03397762-BD50-4D78-8681-2A2F879AE0A5}" srcOrd="0" destOrd="0" presId="urn:microsoft.com/office/officeart/2005/8/layout/list1"/>
    <dgm:cxn modelId="{2901AAB4-52B2-45EA-A43E-50973C9E4BB3}" type="presParOf" srcId="{4D836610-B99D-4055-B088-DACA9281C46A}" destId="{5EE6AEFB-E2FE-4E03-BA70-AAB416AD5FCE}" srcOrd="1" destOrd="0" presId="urn:microsoft.com/office/officeart/2005/8/layout/list1"/>
    <dgm:cxn modelId="{98851142-5812-461A-907D-98E1DAD5C347}" type="presParOf" srcId="{D4135EAE-9989-4754-9FAE-72A8DE5E694C}" destId="{DCFD1173-C018-401C-A9FC-763DCA1046C7}" srcOrd="9" destOrd="0" presId="urn:microsoft.com/office/officeart/2005/8/layout/list1"/>
    <dgm:cxn modelId="{6BE5002E-A535-4EAC-85DC-64E8D8069608}" type="presParOf" srcId="{D4135EAE-9989-4754-9FAE-72A8DE5E694C}" destId="{E5337D72-4594-4450-8084-7BC27DB1BF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6B4A9-C9DB-4A50-BF35-7D004B8835DE}">
      <dsp:nvSpPr>
        <dsp:cNvPr id="0" name=""/>
        <dsp:cNvSpPr/>
      </dsp:nvSpPr>
      <dsp:spPr>
        <a:xfrm>
          <a:off x="0" y="425259"/>
          <a:ext cx="634836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4240C-C16B-4460-833C-8E03A49870B3}">
      <dsp:nvSpPr>
        <dsp:cNvPr id="0" name=""/>
        <dsp:cNvSpPr/>
      </dsp:nvSpPr>
      <dsp:spPr>
        <a:xfrm>
          <a:off x="317418" y="11979"/>
          <a:ext cx="5215973" cy="826560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7967" tIns="0" rIns="1679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গোলাপের জাত চিহ্নিত করতে পারবে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2800" kern="12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357767" y="52328"/>
        <a:ext cx="5135275" cy="745862"/>
      </dsp:txXfrm>
    </dsp:sp>
    <dsp:sp modelId="{29E3A3F6-4E0A-4F36-ADE9-9D831B7C6E10}">
      <dsp:nvSpPr>
        <dsp:cNvPr id="0" name=""/>
        <dsp:cNvSpPr/>
      </dsp:nvSpPr>
      <dsp:spPr>
        <a:xfrm>
          <a:off x="0" y="1695340"/>
          <a:ext cx="634836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3128B-5E16-4B0D-AFC2-6C8F1A09A531}">
      <dsp:nvSpPr>
        <dsp:cNvPr id="0" name=""/>
        <dsp:cNvSpPr/>
      </dsp:nvSpPr>
      <dsp:spPr>
        <a:xfrm>
          <a:off x="317418" y="1282059"/>
          <a:ext cx="5630807" cy="826560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7967" tIns="0" rIns="1679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পের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চাষ ব্যাখ্যা 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 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;</a:t>
          </a:r>
          <a:endParaRPr lang="en-US" sz="2800" kern="12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357767" y="1322408"/>
        <a:ext cx="5550109" cy="745862"/>
      </dsp:txXfrm>
    </dsp:sp>
    <dsp:sp modelId="{E5337D72-4594-4450-8084-7BC27DB1BF16}">
      <dsp:nvSpPr>
        <dsp:cNvPr id="0" name=""/>
        <dsp:cNvSpPr/>
      </dsp:nvSpPr>
      <dsp:spPr>
        <a:xfrm>
          <a:off x="0" y="2965419"/>
          <a:ext cx="634836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6AEFB-E2FE-4E03-BA70-AAB416AD5FCE}">
      <dsp:nvSpPr>
        <dsp:cNvPr id="0" name=""/>
        <dsp:cNvSpPr/>
      </dsp:nvSpPr>
      <dsp:spPr>
        <a:xfrm>
          <a:off x="302229" y="2552140"/>
          <a:ext cx="6044577" cy="826560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67967" tIns="0" rIns="16796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* 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গোলাপের পরিচর্যা 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বর্ণনা </a:t>
          </a:r>
          <a:r>
            <a:rPr lang="bn-BD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 পারবে</a:t>
          </a:r>
          <a:r>
            <a:rPr lang="bn-IN" sz="2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।</a:t>
          </a:r>
          <a:endParaRPr lang="en-US" sz="2800" kern="1200" dirty="0">
            <a:ln w="1143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342578" y="2592489"/>
        <a:ext cx="5963879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5E10A-4E81-4C35-A31A-2F21A6F0FA0D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0621-1CD3-4F24-885E-F03A03F6B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8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F0621-1CD3-4F24-885E-F03A03F6BE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4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F0621-1CD3-4F24-885E-F03A03F6BE0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F0621-1CD3-4F24-885E-F03A03F6BE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71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F0621-1CD3-4F24-885E-F03A03F6BE0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3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8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14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1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5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7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7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16E5-F7FB-4CD9-ABE1-8826398DE53E}" type="datetimeFigureOut">
              <a:rPr lang="en-US" smtClean="0"/>
              <a:t>6/9/2018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940CF-2619-4AB7-8D67-CF28A028E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-182880"/>
            <a:ext cx="12192001" cy="7040880"/>
          </a:xfrm>
          <a:prstGeom prst="frame">
            <a:avLst>
              <a:gd name="adj1" fmla="val 278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197137"/>
            <a:ext cx="11787187" cy="541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386013" y="257177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মাল্টিমিডিয়া শ্রেণিতে</a:t>
            </a:r>
            <a:r>
              <a:rPr lang="bn-BD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স্বাগত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4" y="1005178"/>
            <a:ext cx="2828199" cy="278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67337" y="367151"/>
            <a:ext cx="452048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এছাড়াও নানা জাতের গোলাপ আছে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88" y="941922"/>
            <a:ext cx="2866987" cy="2759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94" y="890371"/>
            <a:ext cx="2924634" cy="275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4" y="3852033"/>
            <a:ext cx="2828199" cy="277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69" y="3738054"/>
            <a:ext cx="2931382" cy="2774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58" y="3785667"/>
            <a:ext cx="2924634" cy="278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74689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7130" y="982334"/>
            <a:ext cx="3432015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4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689068"/>
              </p:ext>
            </p:extLst>
          </p:nvPr>
        </p:nvGraphicFramePr>
        <p:xfrm>
          <a:off x="5906055" y="284755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6055" y="2847552"/>
                        <a:ext cx="914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9437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070080" cy="6858000"/>
          </a:xfrm>
          <a:prstGeom prst="frame">
            <a:avLst>
              <a:gd name="adj1" fmla="val 26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0239" y="226405"/>
            <a:ext cx="3294993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4423" y="1096280"/>
            <a:ext cx="550216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পাঁচটি গোলাপের নাম লিখ।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Diagram group"/>
          <p:cNvGrpSpPr/>
          <p:nvPr/>
        </p:nvGrpSpPr>
        <p:grpSpPr>
          <a:xfrm>
            <a:off x="4058851" y="1719933"/>
            <a:ext cx="1288893" cy="1288893"/>
            <a:chOff x="2625796" y="516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6" name="Group 5"/>
            <p:cNvGrpSpPr/>
            <p:nvPr/>
          </p:nvGrpSpPr>
          <p:grpSpPr>
            <a:xfrm>
              <a:off x="2625796" y="516"/>
              <a:ext cx="1288893" cy="1288893"/>
              <a:chOff x="2625796" y="516"/>
              <a:chExt cx="1288893" cy="128889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625796" y="516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Oval 4"/>
              <p:cNvSpPr/>
              <p:nvPr/>
            </p:nvSpPr>
            <p:spPr>
              <a:xfrm>
                <a:off x="2814550" y="189270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9" name="Diagram group"/>
          <p:cNvGrpSpPr/>
          <p:nvPr/>
        </p:nvGrpSpPr>
        <p:grpSpPr>
          <a:xfrm>
            <a:off x="4703297" y="3197580"/>
            <a:ext cx="1288893" cy="1288893"/>
            <a:chOff x="2657683" y="1765842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0" name="Group 9"/>
            <p:cNvGrpSpPr/>
            <p:nvPr/>
          </p:nvGrpSpPr>
          <p:grpSpPr>
            <a:xfrm>
              <a:off x="2657683" y="1765842"/>
              <a:ext cx="1288893" cy="1288893"/>
              <a:chOff x="2657683" y="1765842"/>
              <a:chExt cx="1288893" cy="1288893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7683" y="1765842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Oval 4"/>
              <p:cNvSpPr/>
              <p:nvPr/>
            </p:nvSpPr>
            <p:spPr>
              <a:xfrm>
                <a:off x="2846437" y="1954596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bn-IN" sz="2800" kern="12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গোলাপ</a:t>
                </a: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2966662" y="1135158"/>
            <a:ext cx="550216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পাঁচটি গোলাপের নাম লিখ।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4" name="Diagram group"/>
          <p:cNvGrpSpPr/>
          <p:nvPr/>
        </p:nvGrpSpPr>
        <p:grpSpPr>
          <a:xfrm>
            <a:off x="5735835" y="2222372"/>
            <a:ext cx="1288893" cy="1288893"/>
            <a:chOff x="2625796" y="516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5" name="Group 14"/>
            <p:cNvGrpSpPr/>
            <p:nvPr/>
          </p:nvGrpSpPr>
          <p:grpSpPr>
            <a:xfrm>
              <a:off x="2625796" y="516"/>
              <a:ext cx="1288893" cy="1288893"/>
              <a:chOff x="2625796" y="516"/>
              <a:chExt cx="1288893" cy="1288893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625796" y="516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Oval 4"/>
              <p:cNvSpPr/>
              <p:nvPr/>
            </p:nvSpPr>
            <p:spPr>
              <a:xfrm>
                <a:off x="2814550" y="189270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18" name="Diagram group"/>
          <p:cNvGrpSpPr/>
          <p:nvPr/>
        </p:nvGrpSpPr>
        <p:grpSpPr>
          <a:xfrm>
            <a:off x="6054655" y="3710879"/>
            <a:ext cx="1288893" cy="1288893"/>
            <a:chOff x="2625796" y="516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19" name="Group 18"/>
            <p:cNvGrpSpPr/>
            <p:nvPr/>
          </p:nvGrpSpPr>
          <p:grpSpPr>
            <a:xfrm>
              <a:off x="2625796" y="516"/>
              <a:ext cx="1288893" cy="1288893"/>
              <a:chOff x="2625796" y="516"/>
              <a:chExt cx="1288893" cy="1288893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625796" y="516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Oval 4"/>
              <p:cNvSpPr/>
              <p:nvPr/>
            </p:nvSpPr>
            <p:spPr>
              <a:xfrm>
                <a:off x="2814550" y="189270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22" name="Diagram group"/>
          <p:cNvGrpSpPr/>
          <p:nvPr/>
        </p:nvGrpSpPr>
        <p:grpSpPr>
          <a:xfrm>
            <a:off x="4446942" y="4540186"/>
            <a:ext cx="1288893" cy="1288893"/>
            <a:chOff x="2625796" y="516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23" name="Group 22"/>
            <p:cNvGrpSpPr/>
            <p:nvPr/>
          </p:nvGrpSpPr>
          <p:grpSpPr>
            <a:xfrm>
              <a:off x="2625796" y="516"/>
              <a:ext cx="1288893" cy="1288893"/>
              <a:chOff x="2625796" y="516"/>
              <a:chExt cx="1288893" cy="128889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625796" y="516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Oval 4"/>
              <p:cNvSpPr/>
              <p:nvPr/>
            </p:nvSpPr>
            <p:spPr>
              <a:xfrm>
                <a:off x="2814550" y="189270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26" name="Diagram group"/>
          <p:cNvGrpSpPr/>
          <p:nvPr/>
        </p:nvGrpSpPr>
        <p:grpSpPr>
          <a:xfrm>
            <a:off x="3086889" y="3197579"/>
            <a:ext cx="1288893" cy="1288893"/>
            <a:chOff x="2625796" y="516"/>
            <a:chExt cx="1288893" cy="128889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27" name="Group 26"/>
            <p:cNvGrpSpPr/>
            <p:nvPr/>
          </p:nvGrpSpPr>
          <p:grpSpPr>
            <a:xfrm>
              <a:off x="2625796" y="516"/>
              <a:ext cx="1288893" cy="1288893"/>
              <a:chOff x="2625796" y="516"/>
              <a:chExt cx="1288893" cy="128889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25796" y="516"/>
                <a:ext cx="1288893" cy="1288893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Oval 4"/>
              <p:cNvSpPr/>
              <p:nvPr/>
            </p:nvSpPr>
            <p:spPr>
              <a:xfrm>
                <a:off x="2814550" y="189270"/>
                <a:ext cx="911385" cy="91138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5560" tIns="35560" rIns="35560" bIns="3556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30" name="Diagram group"/>
          <p:cNvGrpSpPr/>
          <p:nvPr/>
        </p:nvGrpSpPr>
        <p:grpSpPr>
          <a:xfrm rot="2926028">
            <a:off x="5807959" y="3271425"/>
            <a:ext cx="438223" cy="435976"/>
            <a:chOff x="3067203" y="1408445"/>
            <a:chExt cx="438223" cy="252662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31" name="Group 30"/>
            <p:cNvGrpSpPr/>
            <p:nvPr/>
          </p:nvGrpSpPr>
          <p:grpSpPr>
            <a:xfrm>
              <a:off x="3067203" y="1408445"/>
              <a:ext cx="438223" cy="252662"/>
              <a:chOff x="3067203" y="1408445"/>
              <a:chExt cx="438223" cy="252662"/>
            </a:xfrm>
          </p:grpSpPr>
          <p:sp>
            <p:nvSpPr>
              <p:cNvPr id="32" name="Right Arrow 31"/>
              <p:cNvSpPr/>
              <p:nvPr/>
            </p:nvSpPr>
            <p:spPr>
              <a:xfrm rot="16137910">
                <a:off x="3159984" y="1315664"/>
                <a:ext cx="252662" cy="43822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600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ight Arrow 4"/>
              <p:cNvSpPr/>
              <p:nvPr/>
            </p:nvSpPr>
            <p:spPr>
              <a:xfrm rot="26937910">
                <a:off x="3198568" y="1441202"/>
                <a:ext cx="176863" cy="26293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34" name="Diagram group"/>
          <p:cNvGrpSpPr/>
          <p:nvPr/>
        </p:nvGrpSpPr>
        <p:grpSpPr>
          <a:xfrm rot="20507285">
            <a:off x="4681710" y="2846433"/>
            <a:ext cx="438223" cy="435976"/>
            <a:chOff x="3067203" y="1408445"/>
            <a:chExt cx="438223" cy="252662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35" name="Group 34"/>
            <p:cNvGrpSpPr/>
            <p:nvPr/>
          </p:nvGrpSpPr>
          <p:grpSpPr>
            <a:xfrm>
              <a:off x="3067203" y="1408445"/>
              <a:ext cx="438223" cy="252662"/>
              <a:chOff x="3067203" y="1408445"/>
              <a:chExt cx="438223" cy="252662"/>
            </a:xfrm>
          </p:grpSpPr>
          <p:sp>
            <p:nvSpPr>
              <p:cNvPr id="36" name="Right Arrow 35"/>
              <p:cNvSpPr/>
              <p:nvPr/>
            </p:nvSpPr>
            <p:spPr>
              <a:xfrm rot="16137910">
                <a:off x="3159984" y="1315664"/>
                <a:ext cx="252662" cy="43822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600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Right Arrow 4"/>
              <p:cNvSpPr/>
              <p:nvPr/>
            </p:nvSpPr>
            <p:spPr>
              <a:xfrm rot="26937910">
                <a:off x="3198568" y="1441202"/>
                <a:ext cx="176863" cy="26293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38" name="Diagram group"/>
          <p:cNvGrpSpPr/>
          <p:nvPr/>
        </p:nvGrpSpPr>
        <p:grpSpPr>
          <a:xfrm rot="16401440">
            <a:off x="4302118" y="3601737"/>
            <a:ext cx="438223" cy="435976"/>
            <a:chOff x="3067203" y="1408445"/>
            <a:chExt cx="438223" cy="252662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39" name="Group 38"/>
            <p:cNvGrpSpPr/>
            <p:nvPr/>
          </p:nvGrpSpPr>
          <p:grpSpPr>
            <a:xfrm>
              <a:off x="3067203" y="1408445"/>
              <a:ext cx="438223" cy="252662"/>
              <a:chOff x="3067203" y="1408445"/>
              <a:chExt cx="438223" cy="252662"/>
            </a:xfrm>
          </p:grpSpPr>
          <p:sp>
            <p:nvSpPr>
              <p:cNvPr id="40" name="Right Arrow 39"/>
              <p:cNvSpPr/>
              <p:nvPr/>
            </p:nvSpPr>
            <p:spPr>
              <a:xfrm rot="16137910">
                <a:off x="3159984" y="1315664"/>
                <a:ext cx="252662" cy="43822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600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Right Arrow 4"/>
              <p:cNvSpPr/>
              <p:nvPr/>
            </p:nvSpPr>
            <p:spPr>
              <a:xfrm rot="26937910">
                <a:off x="3198568" y="1441202"/>
                <a:ext cx="176863" cy="26293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42" name="Diagram group"/>
          <p:cNvGrpSpPr/>
          <p:nvPr/>
        </p:nvGrpSpPr>
        <p:grpSpPr>
          <a:xfrm rot="2050290">
            <a:off x="5006519" y="4305589"/>
            <a:ext cx="438223" cy="435976"/>
            <a:chOff x="3067203" y="1408445"/>
            <a:chExt cx="438223" cy="252662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43" name="Group 42"/>
            <p:cNvGrpSpPr/>
            <p:nvPr/>
          </p:nvGrpSpPr>
          <p:grpSpPr>
            <a:xfrm>
              <a:off x="3067203" y="1408445"/>
              <a:ext cx="438223" cy="252662"/>
              <a:chOff x="3067203" y="1408445"/>
              <a:chExt cx="438223" cy="252662"/>
            </a:xfrm>
          </p:grpSpPr>
          <p:sp>
            <p:nvSpPr>
              <p:cNvPr id="44" name="Right Arrow 43"/>
              <p:cNvSpPr/>
              <p:nvPr/>
            </p:nvSpPr>
            <p:spPr>
              <a:xfrm rot="16137910">
                <a:off x="3159984" y="1315664"/>
                <a:ext cx="252662" cy="43822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600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Right Arrow 4"/>
              <p:cNvSpPr/>
              <p:nvPr/>
            </p:nvSpPr>
            <p:spPr>
              <a:xfrm rot="26937910">
                <a:off x="3198568" y="1441202"/>
                <a:ext cx="176863" cy="26293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46" name="Diagram group"/>
          <p:cNvGrpSpPr/>
          <p:nvPr/>
        </p:nvGrpSpPr>
        <p:grpSpPr>
          <a:xfrm rot="17803330">
            <a:off x="5660535" y="4013253"/>
            <a:ext cx="438223" cy="435976"/>
            <a:chOff x="3067203" y="1408445"/>
            <a:chExt cx="438223" cy="252662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47" name="Group 46"/>
            <p:cNvGrpSpPr/>
            <p:nvPr/>
          </p:nvGrpSpPr>
          <p:grpSpPr>
            <a:xfrm>
              <a:off x="3067203" y="1408445"/>
              <a:ext cx="438223" cy="252662"/>
              <a:chOff x="3067203" y="1408445"/>
              <a:chExt cx="438223" cy="252662"/>
            </a:xfrm>
          </p:grpSpPr>
          <p:sp>
            <p:nvSpPr>
              <p:cNvPr id="48" name="Right Arrow 47"/>
              <p:cNvSpPr/>
              <p:nvPr/>
            </p:nvSpPr>
            <p:spPr>
              <a:xfrm rot="16137910">
                <a:off x="3159984" y="1315664"/>
                <a:ext cx="252662" cy="43822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600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Right Arrow 4"/>
              <p:cNvSpPr/>
              <p:nvPr/>
            </p:nvSpPr>
            <p:spPr>
              <a:xfrm rot="26937910">
                <a:off x="3198568" y="1441202"/>
                <a:ext cx="176863" cy="262933"/>
              </a:xfrm>
              <a:prstGeom prst="rect">
                <a:avLst/>
              </a:prstGeom>
              <a:sp3d z="-6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800" kern="120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556187" y="676666"/>
            <a:ext cx="2330006" cy="1880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02796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9"/>
            </a:avLst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1503" y="312087"/>
            <a:ext cx="212834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দেখ-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18817" y="2840147"/>
            <a:ext cx="1584160" cy="1584160"/>
            <a:chOff x="2592916" y="2081486"/>
            <a:chExt cx="1584160" cy="1584160"/>
          </a:xfrm>
        </p:grpSpPr>
        <p:sp>
          <p:nvSpPr>
            <p:cNvPr id="5" name="Oval 4"/>
            <p:cNvSpPr/>
            <p:nvPr/>
          </p:nvSpPr>
          <p:spPr>
            <a:xfrm>
              <a:off x="2592916" y="2081486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2824911" y="2313481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গোলাপ</a:t>
              </a:r>
              <a:endParaRPr lang="en-US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71925" y="1139990"/>
            <a:ext cx="1584160" cy="1584160"/>
            <a:chOff x="2592916" y="106851"/>
            <a:chExt cx="1584160" cy="1584160"/>
          </a:xfrm>
        </p:grpSpPr>
        <p:sp>
          <p:nvSpPr>
            <p:cNvPr id="8" name="Oval 7"/>
            <p:cNvSpPr/>
            <p:nvPr/>
          </p:nvSpPr>
          <p:spPr>
            <a:xfrm>
              <a:off x="2592916" y="106851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/>
            <p:cNvSpPr/>
            <p:nvPr/>
          </p:nvSpPr>
          <p:spPr>
            <a:xfrm>
              <a:off x="2824911" y="251616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সাদা গোলাপ</a:t>
              </a:r>
              <a:endParaRPr lang="en-US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934972" y="2280062"/>
            <a:ext cx="1584160" cy="1584160"/>
            <a:chOff x="4553866" y="1444335"/>
            <a:chExt cx="1584160" cy="1584160"/>
          </a:xfrm>
        </p:grpSpPr>
        <p:sp>
          <p:nvSpPr>
            <p:cNvPr id="11" name="Oval 10"/>
            <p:cNvSpPr/>
            <p:nvPr/>
          </p:nvSpPr>
          <p:spPr>
            <a:xfrm>
              <a:off x="4553866" y="1444335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598923"/>
                <a:satOff val="-11992"/>
                <a:lumOff val="441"/>
                <a:alphaOff val="0"/>
              </a:schemeClr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4785861" y="1676330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কালো গোলাপ</a:t>
              </a:r>
              <a:endParaRPr lang="en-US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74887" y="4405257"/>
            <a:ext cx="1584160" cy="1584160"/>
            <a:chOff x="3804850" y="3749569"/>
            <a:chExt cx="1584160" cy="1584160"/>
          </a:xfrm>
        </p:grpSpPr>
        <p:sp>
          <p:nvSpPr>
            <p:cNvPr id="14" name="Oval 13"/>
            <p:cNvSpPr/>
            <p:nvPr/>
          </p:nvSpPr>
          <p:spPr>
            <a:xfrm>
              <a:off x="3804850" y="3749569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4036845" y="3981564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হলুদ গোলাপ</a:t>
              </a:r>
              <a:endParaRPr lang="en-US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31515" y="4510991"/>
            <a:ext cx="1584160" cy="1584160"/>
            <a:chOff x="1380983" y="3749569"/>
            <a:chExt cx="1584160" cy="1584160"/>
          </a:xfrm>
        </p:grpSpPr>
        <p:sp>
          <p:nvSpPr>
            <p:cNvPr id="17" name="Oval 16"/>
            <p:cNvSpPr/>
            <p:nvPr/>
          </p:nvSpPr>
          <p:spPr>
            <a:xfrm>
              <a:off x="1380983" y="3749569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796769"/>
                <a:satOff val="-35976"/>
                <a:lumOff val="1324"/>
                <a:alphaOff val="0"/>
              </a:schemeClr>
            </a:fillRef>
            <a:effectRef idx="0">
              <a:schemeClr val="accent4">
                <a:hueOff val="7796769"/>
                <a:satOff val="-35976"/>
                <a:lumOff val="13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/>
            <p:cNvSpPr/>
            <p:nvPr/>
          </p:nvSpPr>
          <p:spPr>
            <a:xfrm>
              <a:off x="1612978" y="3981564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কমলা গোলাপ</a:t>
              </a:r>
              <a:endParaRPr lang="bn-BD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163887" y="2509941"/>
            <a:ext cx="1584160" cy="1584160"/>
            <a:chOff x="631967" y="1444335"/>
            <a:chExt cx="1584160" cy="1584160"/>
          </a:xfrm>
        </p:grpSpPr>
        <p:sp>
          <p:nvSpPr>
            <p:cNvPr id="21" name="Oval 20"/>
            <p:cNvSpPr/>
            <p:nvPr/>
          </p:nvSpPr>
          <p:spPr>
            <a:xfrm>
              <a:off x="631967" y="1444335"/>
              <a:ext cx="1584160" cy="158416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863962" y="1676330"/>
              <a:ext cx="1120170" cy="1120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bn-BD" sz="2800" kern="1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গোলাপি গোলাপ</a:t>
              </a:r>
              <a:endParaRPr lang="en-US" sz="2800" kern="1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13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6629" y="349615"/>
            <a:ext cx="4520485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 তৈরি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03" y="953631"/>
            <a:ext cx="2654672" cy="220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>
          <a:xfrm>
            <a:off x="6457806" y="953631"/>
            <a:ext cx="2838615" cy="226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4"/>
          <a:stretch/>
        </p:blipFill>
        <p:spPr>
          <a:xfrm>
            <a:off x="1656806" y="3708949"/>
            <a:ext cx="2654672" cy="235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75" y="3776120"/>
            <a:ext cx="2838615" cy="241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91021" y="3231028"/>
            <a:ext cx="172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দোআঁশ মাটি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2988" y="3305557"/>
            <a:ext cx="1330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চাষ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0155" y="6110434"/>
            <a:ext cx="1897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মই দেওয়া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6677592" y="6193741"/>
            <a:ext cx="264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মাটি আলগা করণ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1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9"/>
            </a:avLst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4037" y="292790"/>
            <a:ext cx="452048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জমি তৈরি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0" y="1395772"/>
            <a:ext cx="4225473" cy="4383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6"/>
          <a:stretch/>
        </p:blipFill>
        <p:spPr>
          <a:xfrm>
            <a:off x="6913272" y="1395772"/>
            <a:ext cx="4139105" cy="446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868625" y="5873870"/>
            <a:ext cx="222804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সার প্রয়োগ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1561" y="5926814"/>
            <a:ext cx="255001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চারা বা কলম রোপণ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66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7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4957" y="543437"/>
            <a:ext cx="406750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6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6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9638" y="5224426"/>
            <a:ext cx="52404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 চাষে জমি তৈরির পদ্ধতি লিখ।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55681" y="2068668"/>
            <a:ext cx="2680636" cy="24175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32182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7061982"/>
          </a:xfrm>
          <a:prstGeom prst="frame">
            <a:avLst>
              <a:gd name="adj1" fmla="val 2141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7231" y="203769"/>
            <a:ext cx="3269158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গোলাপের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পরিচর্যা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C:\Users\DOEL\Desktop\mahfuja 2\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3" y="747745"/>
            <a:ext cx="2655109" cy="2255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872" y="821554"/>
            <a:ext cx="2675859" cy="222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DOEL\Desktop\mahfuja 2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8" y="3577182"/>
            <a:ext cx="2655109" cy="2293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31" y="3577182"/>
            <a:ext cx="2659606" cy="231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03" y="3577182"/>
            <a:ext cx="2605328" cy="231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079284" y="2939926"/>
            <a:ext cx="154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আগাছা দমন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23276" y="3102399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 সেচ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8088" y="5956512"/>
            <a:ext cx="1500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পানি নিকাশ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41096" y="5969621"/>
            <a:ext cx="2492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ডাল-পালা ছাঁটাইকরণ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7496362" y="5899523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ফুলের কুড়ি ছাঁটাই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91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8415" y="289373"/>
            <a:ext cx="333044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পোকা মাকড় ব্যবস্থাপনা</a:t>
            </a:r>
            <a:endParaRPr lang="en-US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3" y="860024"/>
            <a:ext cx="2631884" cy="207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63" y="884296"/>
            <a:ext cx="2580955" cy="205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0" y="3876683"/>
            <a:ext cx="2489810" cy="2043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36" y="3876683"/>
            <a:ext cx="2678806" cy="2043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00" y="3876683"/>
            <a:ext cx="2580955" cy="2043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475051" y="3063806"/>
            <a:ext cx="1194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রেড স্কেল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57353" y="3099110"/>
            <a:ext cx="1593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বিটল পোকা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840262" y="5948124"/>
            <a:ext cx="2464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কালো দাগ পড়া রোগ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18628" y="5920077"/>
            <a:ext cx="1230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ডাইব্যাক</a:t>
            </a:r>
            <a:endParaRPr lang="bn-BD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64500" y="5948124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পাউডারি মিলডিউ</a:t>
            </a:r>
            <a:endParaRPr lang="bn-BD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651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6350" y="514993"/>
            <a:ext cx="353147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গত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73389" y="5562288"/>
            <a:ext cx="5327754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গোলাপের 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পরিচর্যা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ধাপগুলো 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লিখ</a:t>
            </a:r>
            <a:r>
              <a:rPr lang="bn-BD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9" y="1659925"/>
            <a:ext cx="3286124" cy="3698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877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4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8361" y="463341"/>
            <a:ext cx="18825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975" y="4273472"/>
            <a:ext cx="53863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আব্দুল মোমিন</a:t>
            </a:r>
          </a:p>
          <a:p>
            <a:pPr>
              <a:defRPr/>
            </a:pP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</a:t>
            </a:r>
          </a:p>
          <a:p>
            <a:pPr>
              <a:defRPr/>
            </a:pP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কাটনার সেন্ট্রাল বালিকা উচ্চ বিদ্যালয়, বগুড়া।</a:t>
            </a:r>
          </a:p>
          <a:p>
            <a:pPr>
              <a:defRPr/>
            </a:pP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মোবাইল- ০১৭১৫৮০২৮৪২</a:t>
            </a:r>
          </a:p>
          <a:p>
            <a:pPr>
              <a:defRPr/>
            </a:pP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ইমেইল-</a:t>
            </a:r>
            <a:r>
              <a:rPr lang="en-US" sz="2800" dirty="0">
                <a:cs typeface="NikoshBAN" panose="02000000000000000000" pitchFamily="2" charset="0"/>
              </a:rPr>
              <a:t>abd.momin1977@gmail.com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Content Placeholder 7" descr="IMG0018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0377" y="1485920"/>
            <a:ext cx="2511546" cy="2484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443796" y="4142373"/>
            <a:ext cx="4071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দশম</a:t>
            </a:r>
          </a:p>
          <a:p>
            <a:pPr lvl="1"/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বিষয়ঃ কৃষি শিক্ষা           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lvl="1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চতুর্থ </a:t>
            </a:r>
          </a:p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     সময়ঃ ৫০মিনিট</a:t>
            </a:r>
          </a:p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     তারিখঃ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০৯/০৬/১৮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27" y="1285888"/>
            <a:ext cx="2304464" cy="2509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6650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4" y="399437"/>
            <a:ext cx="2696691" cy="264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98" y="399437"/>
            <a:ext cx="2956591" cy="264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99" y="567005"/>
            <a:ext cx="2997222" cy="264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4" y="3391688"/>
            <a:ext cx="2783069" cy="275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43" y="3391688"/>
            <a:ext cx="2824246" cy="27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99" y="3382360"/>
            <a:ext cx="2997222" cy="276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908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9307" y="221271"/>
            <a:ext cx="327922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098" y="1115932"/>
            <a:ext cx="5232822" cy="6049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কোন ফুলকে ফুলের রানী বলা হয় ?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953" y="1857928"/>
            <a:ext cx="1575582" cy="534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 জবা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4718" y="1899139"/>
            <a:ext cx="1575582" cy="5345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খ) বেলি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4819" y="1899139"/>
            <a:ext cx="1575582" cy="5345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গ) শাপলা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2943" y="1899139"/>
            <a:ext cx="1575582" cy="5345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</a:rPr>
              <a:t> গ) গোলাপ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098" y="2628401"/>
            <a:ext cx="5232822" cy="5943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 লাল রঙয়ের গোলাপের জাত? </a:t>
            </a:r>
            <a:endParaRPr lang="en-US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465" y="3421688"/>
            <a:ext cx="1575582" cy="5345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ক)মিরিন্ডা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49237" y="3508071"/>
            <a:ext cx="1575582" cy="5345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খ)আই ক্যাচার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9158" y="3508071"/>
            <a:ext cx="1575582" cy="5345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ঘ) রাণী এলিজাবে</a:t>
            </a:r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6098" y="4375052"/>
            <a:ext cx="5556737" cy="422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রেড স্কেল পোকা কী দিয়ে  দমন করা যায় ? </a:t>
            </a:r>
            <a:endParaRPr lang="en-US" sz="2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6098" y="5194934"/>
            <a:ext cx="1575582" cy="5345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ক)সালফার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26675" y="5194934"/>
            <a:ext cx="1575582" cy="5345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খ) ডাইথে</a:t>
            </a:r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17253" y="5194934"/>
            <a:ext cx="1575582" cy="5345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গ) ম্যালাথিয়ন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20743" y="5212957"/>
            <a:ext cx="1575582" cy="5345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ঘ) থিওভিট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Half Frame 22"/>
          <p:cNvSpPr/>
          <p:nvPr/>
        </p:nvSpPr>
        <p:spPr>
          <a:xfrm rot="13354398">
            <a:off x="6817711" y="1381489"/>
            <a:ext cx="338475" cy="1148706"/>
          </a:xfrm>
          <a:prstGeom prst="halfFra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ross 23"/>
          <p:cNvSpPr/>
          <p:nvPr/>
        </p:nvSpPr>
        <p:spPr>
          <a:xfrm rot="18587482">
            <a:off x="2883917" y="1924511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Cross 24"/>
          <p:cNvSpPr/>
          <p:nvPr/>
        </p:nvSpPr>
        <p:spPr>
          <a:xfrm rot="18587482">
            <a:off x="741260" y="2119137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Cross 25"/>
          <p:cNvSpPr/>
          <p:nvPr/>
        </p:nvSpPr>
        <p:spPr>
          <a:xfrm rot="18587482">
            <a:off x="4532211" y="2119136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Cross 26"/>
          <p:cNvSpPr/>
          <p:nvPr/>
        </p:nvSpPr>
        <p:spPr>
          <a:xfrm rot="18587482">
            <a:off x="2679000" y="3703838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74719" y="3508071"/>
            <a:ext cx="1575582" cy="5345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গ) ইরানি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Cross 29"/>
          <p:cNvSpPr/>
          <p:nvPr/>
        </p:nvSpPr>
        <p:spPr>
          <a:xfrm rot="18587482">
            <a:off x="4924601" y="3789235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Cross 32"/>
          <p:cNvSpPr/>
          <p:nvPr/>
        </p:nvSpPr>
        <p:spPr>
          <a:xfrm rot="18587482">
            <a:off x="6588709" y="3526226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Cross 33"/>
          <p:cNvSpPr/>
          <p:nvPr/>
        </p:nvSpPr>
        <p:spPr>
          <a:xfrm rot="18587482">
            <a:off x="6722818" y="5453657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5" name="Cross 34"/>
          <p:cNvSpPr/>
          <p:nvPr/>
        </p:nvSpPr>
        <p:spPr>
          <a:xfrm rot="18587482">
            <a:off x="2654547" y="5491629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Cross 35"/>
          <p:cNvSpPr/>
          <p:nvPr/>
        </p:nvSpPr>
        <p:spPr>
          <a:xfrm rot="18587482">
            <a:off x="507498" y="5469935"/>
            <a:ext cx="528258" cy="546726"/>
          </a:xfrm>
          <a:prstGeom prst="plus">
            <a:avLst>
              <a:gd name="adj" fmla="val 48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Half Frame 36"/>
          <p:cNvSpPr/>
          <p:nvPr/>
        </p:nvSpPr>
        <p:spPr>
          <a:xfrm rot="13354398">
            <a:off x="1231112" y="2958747"/>
            <a:ext cx="338475" cy="1148706"/>
          </a:xfrm>
          <a:prstGeom prst="halfFra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Half Frame 38"/>
          <p:cNvSpPr/>
          <p:nvPr/>
        </p:nvSpPr>
        <p:spPr>
          <a:xfrm rot="13354398">
            <a:off x="4874124" y="4800094"/>
            <a:ext cx="338475" cy="1148706"/>
          </a:xfrm>
          <a:prstGeom prst="halfFram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6326" y="450166"/>
            <a:ext cx="3290812" cy="849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উত্তরের জন্য লেখার উপর ক্লিক 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হবে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1"/>
            <a:ext cx="12192000" cy="6858000"/>
          </a:xfrm>
          <a:prstGeom prst="frame">
            <a:avLst>
              <a:gd name="adj1" fmla="val 224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496" y="1374758"/>
            <a:ext cx="6175008" cy="448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260359" y="479160"/>
            <a:ext cx="315310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1374" y="5942889"/>
            <a:ext cx="673916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গোলাপ চাষের গুরুত্ব লিখে আনবে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(১০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লাইন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682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0" y="0"/>
            <a:ext cx="12192000" cy="6752492"/>
          </a:xfrm>
          <a:prstGeom prst="frame">
            <a:avLst>
              <a:gd name="adj1" fmla="val 270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228601"/>
            <a:ext cx="11801477" cy="632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729777" y="5772784"/>
            <a:ext cx="2914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latin typeface="NikoshBAN" panose="02000000000000000000" pitchFamily="2" charset="0"/>
                <a:cs typeface="NikoshBAN" panose="02000000000000000000" pitchFamily="2" charset="0"/>
              </a:rPr>
              <a:t>সবাইকে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2" y="1133475"/>
            <a:ext cx="8311050" cy="466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9" y="1307961"/>
            <a:ext cx="3776651" cy="39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7" y="1307961"/>
            <a:ext cx="3633351" cy="39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99" y="1307961"/>
            <a:ext cx="3824710" cy="39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rame 8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0438" y="600075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কিসের ছবি দেখছ?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3325" y="5486403"/>
            <a:ext cx="44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গোলাপের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174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6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600200"/>
            <a:ext cx="3839287" cy="340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4"/>
          <a:stretch/>
        </p:blipFill>
        <p:spPr>
          <a:xfrm>
            <a:off x="4167899" y="1600201"/>
            <a:ext cx="4161713" cy="340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8329613" y="1600201"/>
            <a:ext cx="3567020" cy="340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886075" y="700093"/>
            <a:ext cx="6700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জমিতে কি করছে 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71925" y="5443535"/>
            <a:ext cx="435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চাষ করছে ।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2153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85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3283" y="5365961"/>
            <a:ext cx="2292615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6" y="228600"/>
            <a:ext cx="11823938" cy="641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14675" y="771525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0450" y="3071813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গোলাপ চাষ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6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0013" y="100013"/>
            <a:ext cx="11958637" cy="6629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Ribbon 4"/>
          <p:cNvSpPr/>
          <p:nvPr/>
        </p:nvSpPr>
        <p:spPr>
          <a:xfrm>
            <a:off x="3895784" y="457200"/>
            <a:ext cx="4343400" cy="1219200"/>
          </a:xfrm>
          <a:prstGeom prst="ribb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729096" y="1905000"/>
            <a:ext cx="46482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</a:t>
            </a:r>
            <a:r>
              <a:rPr lang="bn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 শিক্ষার্থীরা---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64127660"/>
              </p:ext>
            </p:extLst>
          </p:nvPr>
        </p:nvGraphicFramePr>
        <p:xfrm>
          <a:off x="2924215" y="2819400"/>
          <a:ext cx="6348363" cy="368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10208" y="7620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324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  <p:bldGraphic spid="7" grpId="0">
        <p:bldAsOne/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3143" y="416727"/>
            <a:ext cx="24128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গোলাপের জাত সমূহ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5" y="1305673"/>
            <a:ext cx="3855552" cy="4167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83" y="1279550"/>
            <a:ext cx="3649720" cy="419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1269994"/>
            <a:ext cx="4029069" cy="420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703926" y="5511743"/>
            <a:ext cx="1159292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সাদা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05126" y="5472858"/>
            <a:ext cx="1127233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লাল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3147" y="5511743"/>
            <a:ext cx="1165705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হলুদ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35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-1" y="-1"/>
            <a:ext cx="12309231" cy="6991643"/>
          </a:xfrm>
          <a:prstGeom prst="frame">
            <a:avLst>
              <a:gd name="adj1" fmla="val 285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9" y="466496"/>
            <a:ext cx="3427263" cy="260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3" y="453187"/>
            <a:ext cx="3443288" cy="2621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2" y="442443"/>
            <a:ext cx="3489649" cy="2609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50" y="3407353"/>
            <a:ext cx="5031711" cy="327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771372" y="2652050"/>
            <a:ext cx="142539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>
                <a:latin typeface="NikoshBAN" panose="02000000000000000000" pitchFamily="2" charset="0"/>
                <a:cs typeface="NikoshBAN" panose="02000000000000000000" pitchFamily="2" charset="0"/>
              </a:rPr>
              <a:t>গোলাপি</a:t>
            </a:r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3626" y="2676339"/>
            <a:ext cx="130195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>
                <a:latin typeface="NikoshBAN" panose="02000000000000000000" pitchFamily="2" charset="0"/>
                <a:cs typeface="NikoshBAN" panose="02000000000000000000" pitchFamily="2" charset="0"/>
              </a:rPr>
              <a:t>মিশ্রিত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গো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লাপ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90737" y="2676339"/>
            <a:ext cx="223971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>
                <a:latin typeface="NikoshBAN" panose="02000000000000000000" pitchFamily="2" charset="0"/>
                <a:cs typeface="NikoshBAN" panose="02000000000000000000" pitchFamily="2" charset="0"/>
              </a:rPr>
              <a:t>রানি এলিজাবেথ (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গোলা</a:t>
            </a:r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পি)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5164" y="6274924"/>
            <a:ext cx="227818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>
                <a:latin typeface="NikoshBAN" panose="02000000000000000000" pitchFamily="2" charset="0"/>
                <a:cs typeface="NikoshBAN" panose="02000000000000000000" pitchFamily="2" charset="0"/>
              </a:rPr>
              <a:t>ব্ল্যাক প্রিন্স (কালো) </a:t>
            </a:r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513" y="3407353"/>
            <a:ext cx="4860473" cy="328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9868230" y="6284775"/>
            <a:ext cx="1279517" cy="40011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IN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কমলা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7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-1" y="0"/>
            <a:ext cx="12407705" cy="7061982"/>
          </a:xfrm>
          <a:prstGeom prst="frame">
            <a:avLst>
              <a:gd name="adj1" fmla="val 2859"/>
            </a:avLst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1" y="392575"/>
            <a:ext cx="5159947" cy="340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8" y="392576"/>
            <a:ext cx="5246998" cy="340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3846177"/>
            <a:ext cx="5159947" cy="301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02" y="3797915"/>
            <a:ext cx="5246998" cy="306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470693" y="3212921"/>
            <a:ext cx="216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ইরানি (</a:t>
            </a:r>
            <a:r>
              <a:rPr lang="en-US" sz="2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</a:t>
            </a:r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পি)</a:t>
            </a:r>
            <a:endParaRPr lang="en-US" sz="2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8006" y="3174191"/>
            <a:ext cx="298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মিরিন্ডা (লাল) </a:t>
            </a:r>
            <a:r>
              <a:rPr lang="en-US" sz="28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গোলাপ</a:t>
            </a:r>
            <a:endParaRPr lang="en-US" sz="2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4640" y="6201858"/>
            <a:ext cx="216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কালো গোলাপ</a:t>
            </a:r>
            <a:endParaRPr lang="en-US" sz="2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0377" y="6187570"/>
            <a:ext cx="2169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খয়রী গোলাপ</a:t>
            </a:r>
            <a:endParaRPr lang="en-US" sz="28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805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299</Words>
  <Application>Microsoft Office PowerPoint</Application>
  <PresentationFormat>Widescreen</PresentationFormat>
  <Paragraphs>98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NikoshBAN</vt:lpstr>
      <vt:lpstr>Vrinda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45</cp:revision>
  <dcterms:created xsi:type="dcterms:W3CDTF">2018-05-27T16:55:15Z</dcterms:created>
  <dcterms:modified xsi:type="dcterms:W3CDTF">2018-06-08T21:44:18Z</dcterms:modified>
</cp:coreProperties>
</file>